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5" r:id="rId3"/>
    <p:sldId id="343" r:id="rId4"/>
    <p:sldId id="344" r:id="rId5"/>
    <p:sldId id="330" r:id="rId6"/>
    <p:sldId id="342" r:id="rId7"/>
    <p:sldId id="331" r:id="rId8"/>
    <p:sldId id="345" r:id="rId9"/>
    <p:sldId id="347" r:id="rId10"/>
    <p:sldId id="346" r:id="rId11"/>
    <p:sldId id="337" r:id="rId12"/>
    <p:sldId id="339" r:id="rId13"/>
    <p:sldId id="341" r:id="rId14"/>
    <p:sldId id="303" r:id="rId15"/>
    <p:sldId id="340" r:id="rId16"/>
    <p:sldId id="338" r:id="rId17"/>
  </p:sldIdLst>
  <p:sldSz cx="9144000" cy="5143500" type="screen16x9"/>
  <p:notesSz cx="6858000" cy="9144000"/>
  <p:embeddedFontLst>
    <p:embeddedFont>
      <p:font typeface="Lato" charset="-122"/>
      <p:regular r:id="rId20"/>
      <p:bold r:id="rId21"/>
      <p:italic r:id="rId22"/>
      <p:boldItalic r:id="rId23"/>
    </p:embeddedFont>
    <p:embeddedFont>
      <p:font typeface="黑体" pitchFamily="49" charset="-122"/>
      <p:regular r:id="rId24"/>
    </p:embeddedFont>
    <p:embeddedFont>
      <p:font typeface="Raleway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0000"/>
    <a:srgbClr val="0091C4"/>
    <a:srgbClr val="2CC688"/>
    <a:srgbClr val="881C1C"/>
    <a:srgbClr val="DF3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96" y="-96"/>
      </p:cViewPr>
      <p:guideLst>
        <p:guide orient="horz" pos="162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8E96-2DB2-41D2-B813-1959A9E9EC98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E2B1D-83B2-4372-89D2-47F48D2CF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4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90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10600030101010101"/>
              <a:buChar char="●"/>
              <a:defRPr sz="18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●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10600030101010101"/>
              <a:buChar char="○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 panose="02010600030101010101"/>
              <a:buChar char="■"/>
              <a:defRPr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 panose="02010600030101010101"/>
                <a:ea typeface="Lato" panose="02010600030101010101"/>
                <a:cs typeface="Lato" panose="02010600030101010101"/>
                <a:sym typeface="Lato" panose="020106000301010101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77617" y="1657268"/>
            <a:ext cx="7245487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硕士学位论文开题报告</a:t>
            </a:r>
            <a:endParaRPr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67947" y="3326295"/>
            <a:ext cx="5168348" cy="86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答辩学生：王 杰          指导老师：丁 烨</a:t>
            </a:r>
            <a:endParaRPr lang="en-US" altLang="zh-CN" b="1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2020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17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49" y="563422"/>
            <a:ext cx="37814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42749" y="4750907"/>
            <a:ext cx="487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itchFamily="49" charset="-122"/>
                <a:ea typeface="黑体" pitchFamily="49" charset="-122"/>
              </a:rPr>
              <a:t>基于对抗样本的版权算法</a:t>
            </a:r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研究 </a:t>
            </a:r>
            <a:r>
              <a:rPr lang="en-US" altLang="zh-CN" sz="1200" dirty="0" smtClean="0">
                <a:latin typeface="黑体" pitchFamily="49" charset="-122"/>
                <a:ea typeface="黑体" pitchFamily="49" charset="-122"/>
              </a:rPr>
              <a:t>| </a:t>
            </a:r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计算机科学与技术学院</a:t>
            </a: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目前现状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19" y="699532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2" y="1700071"/>
            <a:ext cx="7414592" cy="314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6" y="1700071"/>
            <a:ext cx="7510463" cy="211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流程图: 可选过程 7"/>
          <p:cNvSpPr/>
          <p:nvPr/>
        </p:nvSpPr>
        <p:spPr>
          <a:xfrm>
            <a:off x="910080" y="3813776"/>
            <a:ext cx="7462528" cy="1089527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可选过程 19"/>
          <p:cNvSpPr/>
          <p:nvPr/>
        </p:nvSpPr>
        <p:spPr>
          <a:xfrm>
            <a:off x="919242" y="1683971"/>
            <a:ext cx="7462528" cy="1089527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  <a:effectLst>
            <a:outerShdw dist="50800" sx="1000" sy="1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研究目标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29478" y="902001"/>
            <a:ext cx="772601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本文的主要目标是：将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在两类目标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检测模型上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进行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对抗攻击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攻击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，产生对抗样本的过程视为一个特殊的信息隐藏的手段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，以此构造一个新颖的水印系统。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13" y="1806344"/>
            <a:ext cx="6771861" cy="31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6749" y="4332181"/>
            <a:ext cx="13450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目标检测模型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4" y="3264624"/>
            <a:ext cx="1649896" cy="1446624"/>
          </a:xfrm>
          <a:prstGeom prst="rect">
            <a:avLst/>
          </a:prstGeom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61" y="3132544"/>
            <a:ext cx="1785661" cy="158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" y="3132544"/>
            <a:ext cx="1775791" cy="15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现有工作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" y="743447"/>
            <a:ext cx="7137475" cy="362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743447"/>
            <a:ext cx="8355121" cy="407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工作安排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1965" y="1033670"/>
            <a:ext cx="5161346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）完善单步目标检测算法上的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对抗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攻击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）同时进行两步目标检测算法的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对抗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攻击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）不断的调整和优化现有的攻击方法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）初步设计出完整的水印系统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）完善并完成水印系统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）论文的完成和答辩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160103" y="1598068"/>
            <a:ext cx="561892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4000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请各位</a:t>
            </a:r>
            <a:r>
              <a:rPr lang="zh-CN" altLang="en-US" sz="4000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专家 批评</a:t>
            </a:r>
            <a:r>
              <a:rPr lang="zh-CN" altLang="en-US" sz="4000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指正</a:t>
            </a:r>
            <a:r>
              <a:rPr lang="en-US" altLang="zh-CN" sz="4000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4000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4000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谢 谢！</a:t>
            </a:r>
            <a:endParaRPr sz="4000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对抗攻击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961" y="1040296"/>
            <a:ext cx="813786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/>
              <a:t>Szegedy</a:t>
            </a:r>
            <a:r>
              <a:rPr lang="zh-CN" altLang="en-US" sz="1600" dirty="0" smtClean="0"/>
              <a:t>等人是</a:t>
            </a:r>
            <a:r>
              <a:rPr lang="zh-CN" altLang="en-US" sz="1600" dirty="0"/>
              <a:t>最早提出对抗样本问题的人</a:t>
            </a:r>
            <a:r>
              <a:rPr lang="zh-CN" altLang="en-US" sz="1600" dirty="0" smtClean="0"/>
              <a:t>。他们</a:t>
            </a:r>
            <a:r>
              <a:rPr lang="zh-CN" altLang="en-US" sz="1600" dirty="0"/>
              <a:t>发现深度学习网络可以通过添加几乎无法察觉的扰动来轻松</a:t>
            </a:r>
            <a:r>
              <a:rPr lang="zh-CN" altLang="en-US" sz="1600" dirty="0" smtClean="0"/>
              <a:t>对图像</a:t>
            </a:r>
            <a:r>
              <a:rPr lang="zh-CN" altLang="en-US" sz="1600" dirty="0"/>
              <a:t>进行错误分类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在</a:t>
            </a:r>
            <a:r>
              <a:rPr lang="zh-CN" altLang="en-US" sz="1600" dirty="0"/>
              <a:t>后来的研究深度网络本质的</a:t>
            </a:r>
            <a:r>
              <a:rPr lang="zh-CN" altLang="en-US" sz="1600" dirty="0" smtClean="0"/>
              <a:t>工作中</a:t>
            </a:r>
            <a:r>
              <a:rPr lang="zh-CN" altLang="en-US" sz="1600" dirty="0"/>
              <a:t>，</a:t>
            </a:r>
            <a:r>
              <a:rPr lang="en-US" altLang="zh-CN" sz="1600" dirty="0"/>
              <a:t>Goodfellow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人提出</a:t>
            </a:r>
            <a:r>
              <a:rPr lang="zh-CN" altLang="en-US" sz="1600" dirty="0"/>
              <a:t>了一种简单通用的方法来寻找对抗样本，称为快速梯度符号</a:t>
            </a:r>
            <a:r>
              <a:rPr lang="zh-CN" altLang="en-US" sz="1600" dirty="0" smtClean="0"/>
              <a:t>方法（</a:t>
            </a:r>
            <a:r>
              <a:rPr lang="en-US" altLang="zh-CN" sz="1600" dirty="0"/>
              <a:t>FGSM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之后</a:t>
            </a:r>
            <a:r>
              <a:rPr lang="zh-CN" altLang="en-US" sz="1600" dirty="0"/>
              <a:t>也吸引许多关注在对抗攻击上的工作，包括</a:t>
            </a:r>
            <a:r>
              <a:rPr lang="en-US" altLang="zh-CN" sz="1600" dirty="0" smtClean="0"/>
              <a:t>DeepFool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C&amp;W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PGD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EAD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ts val="2200"/>
              </a:lnSpc>
            </a:pPr>
            <a:endParaRPr lang="en-US" altLang="zh-CN" sz="1800" dirty="0"/>
          </a:p>
          <a:p>
            <a:pPr>
              <a:lnSpc>
                <a:spcPts val="2200"/>
              </a:lnSpc>
            </a:pPr>
            <a:r>
              <a:rPr lang="zh-CN" altLang="en-US" sz="1600" dirty="0" smtClean="0"/>
              <a:t>他们</a:t>
            </a:r>
            <a:r>
              <a:rPr lang="zh-CN" altLang="en-US" sz="1600" dirty="0"/>
              <a:t>的工作揭示了广泛使用的深度学习模型中的安全性问题。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研究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内容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36035" y="928506"/>
            <a:ext cx="530749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）在</a:t>
            </a:r>
            <a:r>
              <a:rPr lang="zh-CN" altLang="en-US" sz="1600" dirty="0"/>
              <a:t>两类目标检测算法上进行对抗攻击生成对抗</a:t>
            </a:r>
            <a:r>
              <a:rPr lang="zh-CN" altLang="en-US" sz="1600" dirty="0" smtClean="0"/>
              <a:t>样本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2</a:t>
            </a:r>
            <a:r>
              <a:rPr lang="zh-CN" altLang="en-US" sz="1600" dirty="0"/>
              <a:t>）将对抗样本加入目标检测模型进行对抗训练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/>
              <a:t>）利用生成的对抗样本（即水印）编码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4</a:t>
            </a:r>
            <a:r>
              <a:rPr lang="zh-CN" altLang="en-US" sz="1600" dirty="0"/>
              <a:t>）利用对抗训练后的目标检测模型改造成解码系统。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" y="2209523"/>
            <a:ext cx="8029575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5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33" name="标题 2"/>
          <p:cNvSpPr txBox="1">
            <a:spLocks/>
          </p:cNvSpPr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101009" y="1374838"/>
            <a:ext cx="2842591" cy="2796209"/>
          </a:xfrm>
          <a:prstGeom prst="rect">
            <a:avLst/>
          </a:prstGeom>
        </p:spPr>
        <p:txBody>
          <a:bodyPr/>
          <a:lstStyle/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>
                <a:latin typeface="黑体" pitchFamily="49" charset="-122"/>
                <a:ea typeface="黑体" pitchFamily="49" charset="-122"/>
              </a:rPr>
              <a:t>课题综述</a:t>
            </a:r>
            <a:endParaRPr lang="zh-CN" sz="2800" dirty="0">
              <a:latin typeface="黑体" pitchFamily="49" charset="-122"/>
              <a:ea typeface="黑体" pitchFamily="49" charset="-122"/>
            </a:endParaRPr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>
                <a:latin typeface="黑体" pitchFamily="49" charset="-122"/>
                <a:ea typeface="黑体" pitchFamily="49" charset="-122"/>
              </a:rPr>
              <a:t>目前现状</a:t>
            </a:r>
            <a:endParaRPr lang="zh-CN" sz="2800" dirty="0">
              <a:latin typeface="黑体" pitchFamily="49" charset="-122"/>
              <a:ea typeface="黑体" pitchFamily="49" charset="-122"/>
            </a:endParaRPr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>
                <a:latin typeface="黑体" pitchFamily="49" charset="-122"/>
                <a:ea typeface="黑体" pitchFamily="49" charset="-122"/>
              </a:rPr>
              <a:t>研究目标</a:t>
            </a:r>
            <a:endParaRPr lang="zh-CN" sz="2800" dirty="0">
              <a:latin typeface="黑体" pitchFamily="49" charset="-122"/>
              <a:ea typeface="黑体" pitchFamily="49" charset="-122"/>
            </a:endParaRPr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>
                <a:latin typeface="黑体" pitchFamily="49" charset="-122"/>
                <a:ea typeface="黑体" pitchFamily="49" charset="-122"/>
              </a:rPr>
              <a:t>现有工作</a:t>
            </a:r>
            <a:endParaRPr lang="zh-CN" sz="2800" dirty="0">
              <a:latin typeface="黑体" pitchFamily="49" charset="-122"/>
              <a:ea typeface="黑体" pitchFamily="49" charset="-122"/>
            </a:endParaRPr>
          </a:p>
          <a:p>
            <a:pPr marL="342900" lvl="0" indent="-342900" rtl="0">
              <a:buFont typeface="Wingdings" pitchFamily="2" charset="2"/>
              <a:buChar char="Ø"/>
            </a:pPr>
            <a:r>
              <a:rPr lang="zh-CN" sz="2800" dirty="0" smtClean="0">
                <a:latin typeface="黑体" pitchFamily="49" charset="-122"/>
                <a:ea typeface="黑体" pitchFamily="49" charset="-122"/>
              </a:rPr>
              <a:t>工作安排</a:t>
            </a:r>
            <a:endParaRPr lang="zh-CN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0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10817" y="824013"/>
            <a:ext cx="836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itchFamily="49" charset="-122"/>
              </a:rPr>
              <a:t>现代的信息隐藏技术是古典隐藏思想与现代媒体和通信技术的融合</a:t>
            </a:r>
            <a:endParaRPr lang="zh-CN" altLang="en-US" sz="2000" dirty="0">
              <a:latin typeface="+mn-lt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555" y="1364321"/>
            <a:ext cx="765975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>
                <a:latin typeface="+mn-lt"/>
                <a:ea typeface="黑体" pitchFamily="49" charset="-122"/>
              </a:rPr>
              <a:t>加密通信</a:t>
            </a:r>
            <a:r>
              <a:rPr lang="zh-CN" altLang="en-US" sz="2000" b="1" dirty="0">
                <a:latin typeface="+mn-lt"/>
                <a:ea typeface="黑体" pitchFamily="49" charset="-122"/>
              </a:rPr>
              <a:t>： 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 </a:t>
            </a:r>
            <a:r>
              <a:rPr lang="zh-CN" altLang="en-US" dirty="0" smtClean="0"/>
              <a:t>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>
                <a:latin typeface="+mn-lt"/>
                <a:ea typeface="黑体" pitchFamily="49" charset="-122"/>
              </a:rPr>
              <a:t>隐</a:t>
            </a:r>
            <a:r>
              <a:rPr lang="zh-CN" altLang="en-US" sz="2000" dirty="0">
                <a:latin typeface="+mn-lt"/>
                <a:ea typeface="黑体" pitchFamily="49" charset="-122"/>
              </a:rPr>
              <a:t>写通信 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：不仅</a:t>
            </a:r>
            <a:r>
              <a:rPr lang="zh-CN" altLang="en-US" sz="2000" dirty="0">
                <a:latin typeface="+mn-lt"/>
                <a:ea typeface="黑体" pitchFamily="49" charset="-122"/>
              </a:rPr>
              <a:t>隐藏消息内容，而且</a:t>
            </a:r>
            <a:r>
              <a:rPr lang="zh-CN" altLang="en-US" sz="2000" dirty="0" smtClean="0">
                <a:latin typeface="+mn-lt"/>
                <a:ea typeface="黑体" pitchFamily="49" charset="-122"/>
              </a:rPr>
              <a:t>隐藏通信</a:t>
            </a:r>
            <a:r>
              <a:rPr lang="zh-CN" altLang="en-US" sz="2000" dirty="0">
                <a:latin typeface="+mn-lt"/>
                <a:ea typeface="黑体" pitchFamily="49" charset="-122"/>
              </a:rPr>
              <a:t>过程本身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9099" y="1704392"/>
            <a:ext cx="6651969" cy="2099531"/>
            <a:chOff x="249099" y="1704392"/>
            <a:chExt cx="6651969" cy="209953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99" y="2142846"/>
              <a:ext cx="2348326" cy="1661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607" y="2287582"/>
              <a:ext cx="2047461" cy="1415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左右箭头 9"/>
            <p:cNvSpPr/>
            <p:nvPr/>
          </p:nvSpPr>
          <p:spPr>
            <a:xfrm>
              <a:off x="2484782" y="2973384"/>
              <a:ext cx="2425148" cy="289270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6937" y="2634664"/>
              <a:ext cx="2107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2rd8d9tka3kj6dasa4agr</a:t>
              </a:r>
              <a:endParaRPr lang="zh-CN" altLang="en-US" dirty="0"/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486" y="1704392"/>
              <a:ext cx="1287118" cy="1017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637843" y="1660891"/>
            <a:ext cx="2429704" cy="2197886"/>
            <a:chOff x="2597425" y="1686057"/>
            <a:chExt cx="2429704" cy="219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676937" y="1686057"/>
              <a:ext cx="2350192" cy="1256384"/>
              <a:chOff x="2676937" y="1686057"/>
              <a:chExt cx="2350192" cy="1256384"/>
            </a:xfrm>
          </p:grpSpPr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486" y="1686057"/>
                <a:ext cx="1296643" cy="1104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676937" y="2634664"/>
                <a:ext cx="20334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373" y="2666876"/>
              <a:ext cx="988113" cy="902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597425" y="3637722"/>
              <a:ext cx="134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12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月</a:t>
              </a:r>
              <a:r>
                <a:rPr lang="en-US" altLang="zh-CN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17</a:t>
              </a:r>
              <a:r>
                <a:rPr lang="zh-CN" altLang="en-US" sz="1000" b="1" dirty="0" smtClean="0">
                  <a:solidFill>
                    <a:schemeClr val="bg2"/>
                  </a:solidFill>
                  <a:latin typeface="+mn-lt"/>
                  <a:ea typeface="黑体" pitchFamily="49" charset="-122"/>
                </a:rPr>
                <a:t>号开题报告</a:t>
              </a:r>
              <a:endParaRPr lang="zh-CN" altLang="en-US" sz="1000" b="1" dirty="0">
                <a:solidFill>
                  <a:schemeClr val="bg2"/>
                </a:solidFill>
                <a:latin typeface="+mn-lt"/>
                <a:ea typeface="黑体" pitchFamily="49" charset="-122"/>
              </a:endParaRPr>
            </a:p>
          </p:txBody>
        </p:sp>
      </p:grpSp>
      <p:sp>
        <p:nvSpPr>
          <p:cNvPr id="33" name="标题 2"/>
          <p:cNvSpPr txBox="1">
            <a:spLocks/>
          </p:cNvSpPr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课题综述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25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33" name="标题 2"/>
          <p:cNvSpPr txBox="1">
            <a:spLocks/>
          </p:cNvSpPr>
          <p:nvPr/>
        </p:nvSpPr>
        <p:spPr>
          <a:xfrm>
            <a:off x="0" y="-21581"/>
            <a:ext cx="9144000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课题综述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781878" y="975924"/>
            <a:ext cx="75338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数字水印是信息隐藏的主要分支之一，它是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将特定的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信息嵌入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到指定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的媒体，起到信息加密和保护的作用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16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rgbClr val="DF371B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  <a:p>
            <a:pPr>
              <a:lnSpc>
                <a:spcPct val="150000"/>
              </a:lnSpc>
            </a:pPr>
            <a:endParaRPr lang="en-US" altLang="zh-CN" sz="1600" b="1" dirty="0" smtClean="0"/>
          </a:p>
          <a:p>
            <a:pPr>
              <a:lnSpc>
                <a:spcPct val="150000"/>
              </a:lnSpc>
            </a:pPr>
            <a:endParaRPr lang="en-US" altLang="zh-CN" sz="1600" b="1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45" y="1977888"/>
            <a:ext cx="5657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781878" y="3869024"/>
            <a:ext cx="7533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传统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的水印技术包括空间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域（</a:t>
            </a:r>
            <a:r>
              <a:rPr lang="en-US" altLang="zh-CN" sz="1600" dirty="0" smtClean="0">
                <a:latin typeface="黑体" pitchFamily="49" charset="-122"/>
                <a:ea typeface="黑体" pitchFamily="49" charset="-122"/>
              </a:rPr>
              <a:t>LSB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）和变换域（</a:t>
            </a:r>
            <a:r>
              <a:rPr lang="en-US" altLang="zh-CN" sz="1600" dirty="0" smtClean="0">
                <a:latin typeface="黑体" pitchFamily="49" charset="-122"/>
                <a:ea typeface="黑体" pitchFamily="49" charset="-122"/>
              </a:rPr>
              <a:t>DCT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1600" dirty="0" smtClean="0">
                <a:latin typeface="黑体" pitchFamily="49" charset="-122"/>
                <a:ea typeface="黑体" pitchFamily="49" charset="-122"/>
              </a:rPr>
              <a:t>DWT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），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然而这些方法大多都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存在鲁棒性较差的问题，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并且在一些机器学习算法模型中容易被检测和掩盖。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411357" y="1933162"/>
            <a:ext cx="2411895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916017" y="1933162"/>
            <a:ext cx="1669774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660166" y="1933162"/>
            <a:ext cx="1626290" cy="1676400"/>
          </a:xfrm>
          <a:prstGeom prst="roundRect">
            <a:avLst/>
          </a:prstGeom>
          <a:noFill/>
          <a:ln w="28575">
            <a:solidFill>
              <a:srgbClr val="881C1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7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对抗攻击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67" y="875543"/>
            <a:ext cx="76327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85467" y="4149408"/>
            <a:ext cx="7632700" cy="523220"/>
          </a:xfrm>
          <a:prstGeom prst="rect">
            <a:avLst/>
          </a:prstGeom>
          <a:solidFill>
            <a:srgbClr val="0091C4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Ian J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Goodfellow, et al.  “Explaining 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and harnessing adversarial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examples”. International Conference 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on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Learning Representations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2015. 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对抗攻击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5583" y="858043"/>
            <a:ext cx="660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参考</a:t>
            </a:r>
            <a:r>
              <a:rPr lang="zh-CN" altLang="en-US" sz="1600" b="1" dirty="0" smtClean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对抗</a:t>
            </a:r>
            <a:r>
              <a:rPr lang="zh-CN" altLang="en-US" sz="1600" b="1" dirty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样本的</a:t>
            </a:r>
            <a:r>
              <a:rPr lang="zh-CN" altLang="en-US" sz="1600" b="1" dirty="0" smtClean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原理</a:t>
            </a:r>
            <a:r>
              <a:rPr lang="zh-CN" altLang="en-US" sz="1600" b="1" dirty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，可以将</a:t>
            </a:r>
            <a:r>
              <a:rPr lang="zh-CN" altLang="en-US" sz="1600" b="1" dirty="0" smtClean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其生成过程视为</a:t>
            </a:r>
            <a:r>
              <a:rPr lang="zh-CN" altLang="en-US" sz="1600" b="1" dirty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rPr>
              <a:t>一种特殊的信息隐藏技术。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54" y="1249606"/>
            <a:ext cx="7205663" cy="332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2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目前现状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组合 59"/>
          <p:cNvGrpSpPr/>
          <p:nvPr/>
        </p:nvGrpSpPr>
        <p:grpSpPr>
          <a:xfrm>
            <a:off x="866100" y="878606"/>
            <a:ext cx="6579983" cy="3835657"/>
            <a:chOff x="751643" y="797837"/>
            <a:chExt cx="6579983" cy="3835657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7788" y="797837"/>
              <a:ext cx="3013170" cy="612129"/>
              <a:chOff x="3978963" y="1663976"/>
              <a:chExt cx="3687333" cy="516007"/>
            </a:xfrm>
          </p:grpSpPr>
          <p:sp>
            <p:nvSpPr>
              <p:cNvPr id="9" name="流程图: 可选过程 8"/>
              <p:cNvSpPr/>
              <p:nvPr/>
            </p:nvSpPr>
            <p:spPr>
              <a:xfrm>
                <a:off x="3978963" y="1663976"/>
                <a:ext cx="3687333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54411" y="1732062"/>
                <a:ext cx="3124573" cy="322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latin typeface="黑体" pitchFamily="49" charset="-122"/>
                    <a:ea typeface="黑体" pitchFamily="49" charset="-122"/>
                  </a:rPr>
                  <a:t>对抗攻击的发展过程 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51643" y="1686718"/>
              <a:ext cx="2832144" cy="516007"/>
              <a:chOff x="4149119" y="1663976"/>
              <a:chExt cx="2560054" cy="516007"/>
            </a:xfrm>
          </p:grpSpPr>
          <p:sp>
            <p:nvSpPr>
              <p:cNvPr id="16" name="流程图: 可选过程 15"/>
              <p:cNvSpPr/>
              <p:nvPr/>
            </p:nvSpPr>
            <p:spPr>
              <a:xfrm>
                <a:off x="4149119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149119" y="1732062"/>
                <a:ext cx="2560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 smtClean="0">
                    <a:latin typeface="黑体" pitchFamily="49" charset="-122"/>
                    <a:ea typeface="黑体" pitchFamily="49" charset="-122"/>
                  </a:rPr>
                  <a:t>不断寻找新的应用场景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021918" y="1684336"/>
              <a:ext cx="2309708" cy="516007"/>
              <a:chOff x="4149120" y="1663976"/>
              <a:chExt cx="2560054" cy="516007"/>
            </a:xfrm>
          </p:grpSpPr>
          <p:sp>
            <p:nvSpPr>
              <p:cNvPr id="19" name="流程图: 可选过程 18"/>
              <p:cNvSpPr/>
              <p:nvPr/>
            </p:nvSpPr>
            <p:spPr>
              <a:xfrm>
                <a:off x="4149120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418320" y="1732062"/>
                <a:ext cx="20216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 smtClean="0">
                    <a:latin typeface="黑体" pitchFamily="49" charset="-122"/>
                    <a:ea typeface="黑体" pitchFamily="49" charset="-122"/>
                  </a:rPr>
                  <a:t>不断利用新的算法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57162" y="2441894"/>
              <a:ext cx="1459810" cy="453749"/>
              <a:chOff x="4149119" y="1663976"/>
              <a:chExt cx="2560054" cy="516007"/>
            </a:xfrm>
          </p:grpSpPr>
          <p:sp>
            <p:nvSpPr>
              <p:cNvPr id="22" name="流程图: 可选过程 21"/>
              <p:cNvSpPr/>
              <p:nvPr/>
            </p:nvSpPr>
            <p:spPr>
              <a:xfrm>
                <a:off x="4149119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367650" y="1732062"/>
                <a:ext cx="21229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计算机视觉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923768" y="4179745"/>
              <a:ext cx="1459810" cy="453749"/>
              <a:chOff x="4149119" y="1663976"/>
              <a:chExt cx="2560054" cy="516007"/>
            </a:xfrm>
          </p:grpSpPr>
          <p:sp>
            <p:nvSpPr>
              <p:cNvPr id="25" name="流程图: 可选过程 24"/>
              <p:cNvSpPr/>
              <p:nvPr/>
            </p:nvSpPr>
            <p:spPr>
              <a:xfrm>
                <a:off x="4149119" y="1663976"/>
                <a:ext cx="256005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547566" y="1732062"/>
                <a:ext cx="1763165" cy="385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latin typeface="黑体" pitchFamily="49" charset="-122"/>
                    <a:ea typeface="黑体" pitchFamily="49" charset="-122"/>
                  </a:rPr>
                  <a:t>其他领域</a:t>
                </a:r>
                <a:endParaRPr lang="zh-CN" altLang="en-US" sz="16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10700" y="3127551"/>
              <a:ext cx="888124" cy="341265"/>
              <a:chOff x="3920514" y="1663976"/>
              <a:chExt cx="3348723" cy="516007"/>
            </a:xfrm>
          </p:grpSpPr>
          <p:sp>
            <p:nvSpPr>
              <p:cNvPr id="28" name="流程图: 可选过程 27"/>
              <p:cNvSpPr/>
              <p:nvPr/>
            </p:nvSpPr>
            <p:spPr>
              <a:xfrm>
                <a:off x="4149123" y="1663976"/>
                <a:ext cx="3120114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920514" y="1732062"/>
                <a:ext cx="3017272" cy="418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黑体" pitchFamily="49" charset="-122"/>
                    <a:ea typeface="黑体" pitchFamily="49" charset="-122"/>
                  </a:rPr>
                  <a:t>  分类器</a:t>
                </a:r>
                <a:endParaRPr lang="zh-CN" altLang="en-US" sz="12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171329" y="3684882"/>
              <a:ext cx="980660" cy="337152"/>
              <a:chOff x="4149119" y="1663976"/>
              <a:chExt cx="2560055" cy="516007"/>
            </a:xfrm>
          </p:grpSpPr>
          <p:sp>
            <p:nvSpPr>
              <p:cNvPr id="31" name="流程图: 可选过程 30"/>
              <p:cNvSpPr/>
              <p:nvPr/>
            </p:nvSpPr>
            <p:spPr>
              <a:xfrm>
                <a:off x="4149119" y="1663976"/>
                <a:ext cx="2560055" cy="516007"/>
              </a:xfrm>
              <a:prstGeom prst="flowChartAlternateProcess">
                <a:avLst/>
              </a:prstGeom>
              <a:noFill/>
              <a:ln w="9525">
                <a:solidFill>
                  <a:schemeClr val="bg2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384647" y="1732061"/>
                <a:ext cx="2089006" cy="4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黑体" pitchFamily="49" charset="-122"/>
                    <a:ea typeface="黑体" pitchFamily="49" charset="-122"/>
                  </a:rPr>
                  <a:t>目标检测</a:t>
                </a:r>
                <a:endParaRPr lang="zh-CN" altLang="en-US" sz="1200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cxnSp>
          <p:nvCxnSpPr>
            <p:cNvPr id="14" name="直接连接符 13"/>
            <p:cNvCxnSpPr>
              <a:stCxn id="9" idx="2"/>
            </p:cNvCxnSpPr>
            <p:nvPr/>
          </p:nvCxnSpPr>
          <p:spPr>
            <a:xfrm>
              <a:off x="4324373" y="1409966"/>
              <a:ext cx="0" cy="276752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490913" y="1684336"/>
              <a:ext cx="1609725" cy="1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751643" y="2108200"/>
              <a:ext cx="0" cy="2300693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22" idx="1"/>
            </p:cNvCxnSpPr>
            <p:nvPr/>
          </p:nvCxnSpPr>
          <p:spPr>
            <a:xfrm flipH="1" flipV="1">
              <a:off x="751643" y="2668768"/>
              <a:ext cx="205519" cy="1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25" idx="1"/>
            </p:cNvCxnSpPr>
            <p:nvPr/>
          </p:nvCxnSpPr>
          <p:spPr>
            <a:xfrm flipH="1">
              <a:off x="751643" y="4406620"/>
              <a:ext cx="172125" cy="2273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957162" y="2799471"/>
              <a:ext cx="0" cy="1053987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28" idx="1"/>
            </p:cNvCxnSpPr>
            <p:nvPr/>
          </p:nvCxnSpPr>
          <p:spPr>
            <a:xfrm flipH="1">
              <a:off x="957164" y="3298184"/>
              <a:ext cx="214166" cy="0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31" idx="1"/>
            </p:cNvCxnSpPr>
            <p:nvPr/>
          </p:nvCxnSpPr>
          <p:spPr>
            <a:xfrm flipH="1">
              <a:off x="957162" y="3853458"/>
              <a:ext cx="214167" cy="0"/>
            </a:xfrm>
            <a:prstGeom prst="line">
              <a:avLst/>
            </a:prstGeom>
            <a:ln>
              <a:solidFill>
                <a:schemeClr val="bg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3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目前现状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740" y="834886"/>
            <a:ext cx="765313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当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前的目标检测模型主要分为两类：</a:t>
            </a: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以</a:t>
            </a: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YOLO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SSD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为代表的单步目标检测模型</a:t>
            </a: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以</a:t>
            </a: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Faster-RCNN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Mask-RCNN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为代表的两步目标检测模型</a:t>
            </a: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740" y="2013329"/>
            <a:ext cx="7871790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美国约翰霍普金斯大学首先提出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了一种称为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Dense Adversary Generation (DAG)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攻击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方法。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随后纽约州立大学和佐治亚理工学院提出了类似的方法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18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之后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清华大学等人提出了一个统一的攻击模型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Unified and Efficient Adversary (UAE)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可以同时攻击两类目标检测算法。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57" y="1870540"/>
            <a:ext cx="6049618" cy="327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1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1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目前现状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11" y="44680"/>
            <a:ext cx="2570923" cy="51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732" y="781878"/>
            <a:ext cx="7653130" cy="262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美国约翰霍普金斯大学首先提出了一种</a:t>
            </a:r>
            <a:r>
              <a:rPr lang="zh-CN" altLang="en-US" sz="1600" dirty="0" smtClean="0"/>
              <a:t>称为</a:t>
            </a:r>
            <a:r>
              <a:rPr lang="en-US" altLang="zh-CN" sz="1600" dirty="0" smtClean="0"/>
              <a:t>Dense Adversary Generation (DAG)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实现方法，他们为候选区域分配了一个对抗标签，然后迭代更新梯度以对该区域进行错误分类</a:t>
            </a:r>
            <a:r>
              <a:rPr lang="zh-CN" altLang="en-US" sz="1600" dirty="0" smtClean="0"/>
              <a:t>。</a:t>
            </a:r>
            <a:r>
              <a:rPr lang="zh-CN" altLang="en-US" sz="1600" dirty="0"/>
              <a:t>随后</a:t>
            </a:r>
            <a:r>
              <a:rPr lang="zh-CN" altLang="en-US" sz="1600" dirty="0" smtClean="0"/>
              <a:t>纽约州立大学和</a:t>
            </a:r>
            <a:r>
              <a:rPr lang="zh-CN" altLang="en-US" sz="1600" dirty="0"/>
              <a:t>佐治亚理工学院</a:t>
            </a:r>
            <a:r>
              <a:rPr lang="zh-CN" altLang="en-US" sz="1600" dirty="0" smtClean="0"/>
              <a:t>随后</a:t>
            </a:r>
            <a:r>
              <a:rPr lang="zh-CN" altLang="en-US" sz="1600" dirty="0"/>
              <a:t>提出了类似的方法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但</a:t>
            </a:r>
            <a:r>
              <a:rPr lang="zh-CN" altLang="en-US" sz="1600" dirty="0"/>
              <a:t>上面的方法都是基于目标检测算法中</a:t>
            </a:r>
            <a:r>
              <a:rPr lang="zh-CN" altLang="en-US" sz="1600" dirty="0" smtClean="0"/>
              <a:t>的一类</a:t>
            </a:r>
            <a:r>
              <a:rPr lang="zh-CN" altLang="en-US" sz="1600" dirty="0"/>
              <a:t>算法（基于候选</a:t>
            </a:r>
            <a:r>
              <a:rPr lang="zh-CN" altLang="en-US" sz="1600" dirty="0" smtClean="0"/>
              <a:t>区域分类和回归的</a:t>
            </a:r>
            <a:r>
              <a:rPr lang="zh-CN" altLang="en-US" sz="1600" dirty="0"/>
              <a:t>算法</a:t>
            </a:r>
            <a:r>
              <a:rPr lang="zh-CN" altLang="en-US" sz="1600" dirty="0" smtClean="0"/>
              <a:t>），而常见的目标检测算法有两类。于是</a:t>
            </a:r>
            <a:r>
              <a:rPr lang="en-US" altLang="zh-CN" sz="1600" dirty="0"/>
              <a:t>Wei</a:t>
            </a:r>
            <a:r>
              <a:rPr lang="zh-CN" altLang="en-US" sz="1600" dirty="0" smtClean="0"/>
              <a:t>等人提出</a:t>
            </a:r>
            <a:r>
              <a:rPr lang="zh-CN" altLang="en-US" sz="1600" dirty="0"/>
              <a:t>了一个统一的攻击模型可以同时</a:t>
            </a:r>
            <a:r>
              <a:rPr lang="zh-CN" altLang="en-US" sz="1600" dirty="0" smtClean="0"/>
              <a:t>攻击</a:t>
            </a:r>
            <a:r>
              <a:rPr lang="zh-CN" altLang="en-US" sz="1600" dirty="0"/>
              <a:t>两类</a:t>
            </a:r>
            <a:r>
              <a:rPr lang="zh-CN" altLang="en-US" sz="1600" dirty="0" smtClean="0"/>
              <a:t>目标</a:t>
            </a:r>
            <a:r>
              <a:rPr lang="zh-CN" altLang="en-US" sz="1600" dirty="0"/>
              <a:t>检测算法。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1" y="685320"/>
            <a:ext cx="7480851" cy="414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728871" y="685320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8871" y="1715197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728870" y="2759286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15620" y="3803375"/>
            <a:ext cx="7480851" cy="104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461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3099</TotalTime>
  <Words>755</Words>
  <Application>Microsoft Office PowerPoint</Application>
  <PresentationFormat>全屏显示(16:9)</PresentationFormat>
  <Paragraphs>104</Paragraphs>
  <Slides>16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Times New Roman</vt:lpstr>
      <vt:lpstr>Lato</vt:lpstr>
      <vt:lpstr>黑体</vt:lpstr>
      <vt:lpstr>Raleway</vt:lpstr>
      <vt:lpstr>Swiss</vt:lpstr>
      <vt:lpstr>硕士学位论文开题报告</vt:lpstr>
      <vt:lpstr>PowerPoint 演示文稿</vt:lpstr>
      <vt:lpstr>PowerPoint 演示文稿</vt:lpstr>
      <vt:lpstr>PowerPoint 演示文稿</vt:lpstr>
      <vt:lpstr> 对抗攻击</vt:lpstr>
      <vt:lpstr> 对抗攻击</vt:lpstr>
      <vt:lpstr> 目前现状</vt:lpstr>
      <vt:lpstr> 目前现状</vt:lpstr>
      <vt:lpstr> 目前现状</vt:lpstr>
      <vt:lpstr> 目前现状</vt:lpstr>
      <vt:lpstr> 研究目标</vt:lpstr>
      <vt:lpstr> 现有工作</vt:lpstr>
      <vt:lpstr> 工作安排</vt:lpstr>
      <vt:lpstr> 请各位专家 批评指正 谢 谢！</vt:lpstr>
      <vt:lpstr> 对抗攻击</vt:lpstr>
      <vt:lpstr> 研究内容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Neural Network</dc:title>
  <dc:creator>Administrator</dc:creator>
  <cp:lastModifiedBy>Administrator</cp:lastModifiedBy>
  <cp:revision>276</cp:revision>
  <dcterms:created xsi:type="dcterms:W3CDTF">2020-10-23T06:35:42Z</dcterms:created>
  <dcterms:modified xsi:type="dcterms:W3CDTF">2020-12-15T03:35:16Z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